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56" r:id="rId2"/>
    <p:sldId id="313" r:id="rId3"/>
    <p:sldId id="314" r:id="rId4"/>
    <p:sldId id="362" r:id="rId5"/>
    <p:sldId id="312" r:id="rId6"/>
    <p:sldId id="331" r:id="rId7"/>
    <p:sldId id="374" r:id="rId8"/>
    <p:sldId id="329" r:id="rId9"/>
    <p:sldId id="372" r:id="rId10"/>
    <p:sldId id="316" r:id="rId11"/>
    <p:sldId id="315" r:id="rId12"/>
    <p:sldId id="318" r:id="rId13"/>
    <p:sldId id="319" r:id="rId14"/>
    <p:sldId id="375" r:id="rId15"/>
    <p:sldId id="322" r:id="rId16"/>
    <p:sldId id="323" r:id="rId17"/>
    <p:sldId id="324" r:id="rId18"/>
    <p:sldId id="325" r:id="rId19"/>
    <p:sldId id="326" r:id="rId20"/>
    <p:sldId id="328" r:id="rId21"/>
    <p:sldId id="334" r:id="rId22"/>
    <p:sldId id="336" r:id="rId23"/>
    <p:sldId id="335" r:id="rId24"/>
    <p:sldId id="337" r:id="rId25"/>
    <p:sldId id="339" r:id="rId26"/>
    <p:sldId id="338" r:id="rId27"/>
    <p:sldId id="342" r:id="rId28"/>
    <p:sldId id="340" r:id="rId29"/>
    <p:sldId id="341" r:id="rId30"/>
    <p:sldId id="344" r:id="rId31"/>
    <p:sldId id="345" r:id="rId32"/>
    <p:sldId id="346" r:id="rId33"/>
    <p:sldId id="347" r:id="rId34"/>
    <p:sldId id="348" r:id="rId35"/>
    <p:sldId id="349" r:id="rId36"/>
    <p:sldId id="350" r:id="rId37"/>
    <p:sldId id="351" r:id="rId38"/>
    <p:sldId id="352" r:id="rId39"/>
    <p:sldId id="373" r:id="rId40"/>
    <p:sldId id="376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71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03E60E-E0F6-4792-84C4-2EDD4D15A741}" type="datetimeFigureOut">
              <a:rPr lang="en-IN" smtClean="0"/>
              <a:t>03-03-2022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469E3-3358-4E6E-8F21-9DF9BF6BC7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1592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972" y="1223493"/>
            <a:ext cx="8136228" cy="2150772"/>
          </a:xfrm>
          <a:solidFill>
            <a:srgbClr val="002060"/>
          </a:solidFill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7090" y="4031087"/>
            <a:ext cx="6858000" cy="1197735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latin typeface="Bookman Old Style" panose="0205060405050502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7735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1639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7091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639" y="0"/>
            <a:ext cx="8680361" cy="106894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8178085" cy="365125"/>
          </a:xfrm>
          <a:solidFill>
            <a:srgbClr val="002060"/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62130"/>
            <a:ext cx="9144000" cy="4893970"/>
          </a:xfrm>
        </p:spPr>
        <p:txBody>
          <a:bodyPr/>
          <a:lstStyle>
            <a:lvl1pPr>
              <a:defRPr sz="2800" baseline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1pPr>
            <a:lvl2pPr>
              <a:defRPr sz="2400" baseline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2pPr>
            <a:lvl3pPr>
              <a:defRPr baseline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3pPr>
            <a:lvl4pPr>
              <a:defRPr baseline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4pPr>
            <a:lvl5pPr>
              <a:defRPr baseline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6873" y="6492875"/>
            <a:ext cx="837127" cy="365125"/>
          </a:xfrm>
          <a:solidFill>
            <a:srgbClr val="002060"/>
          </a:solidFill>
        </p:spPr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" y="-1"/>
            <a:ext cx="347730" cy="1068945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705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7301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6233375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86600" y="6492874"/>
            <a:ext cx="2057400" cy="365125"/>
          </a:xfrm>
        </p:spPr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6971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2620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1292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3835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58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1103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66345-C3FE-4FDE-AC50-77F8EF49B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6446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wmf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wmf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3200" dirty="0" smtClean="0"/>
              <a:t>Convolutional Neural Network</a:t>
            </a:r>
            <a:br>
              <a:rPr lang="en-IN" sz="3200" dirty="0" smtClean="0"/>
            </a:br>
            <a:r>
              <a:rPr lang="en-IN" sz="3200" dirty="0" smtClean="0"/>
              <a:t>(CNN)</a:t>
            </a:r>
            <a:br>
              <a:rPr lang="en-IN" sz="3200" dirty="0" smtClean="0"/>
            </a:br>
            <a:endParaRPr lang="en-IN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err="1" smtClean="0"/>
              <a:t>Bakul</a:t>
            </a:r>
            <a:r>
              <a:rPr lang="en-IN" dirty="0" smtClean="0"/>
              <a:t> </a:t>
            </a:r>
            <a:r>
              <a:rPr lang="en-IN" dirty="0" err="1" smtClean="0"/>
              <a:t>Gohel</a:t>
            </a:r>
            <a:r>
              <a:rPr lang="en-IN" dirty="0" smtClean="0"/>
              <a:t>, Ph.D.</a:t>
            </a:r>
          </a:p>
          <a:p>
            <a:r>
              <a:rPr lang="en-IN" dirty="0" smtClean="0"/>
              <a:t>DA-IICT, Gandhinagar</a:t>
            </a:r>
          </a:p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215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Processing – spatial filtering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10</a:t>
            </a:fld>
            <a:endParaRPr lang="en-IN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9" r="28450" b="57729"/>
          <a:stretch/>
        </p:blipFill>
        <p:spPr bwMode="auto">
          <a:xfrm>
            <a:off x="1081177" y="3068660"/>
            <a:ext cx="1981201" cy="1601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88984" y="1219200"/>
            <a:ext cx="3140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High pass filter</a:t>
            </a:r>
            <a:endParaRPr lang="en-GB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177307" y="48006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Laplacian filter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96982" y="6567783"/>
            <a:ext cx="39132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solidFill>
                  <a:srgbClr val="111111"/>
                </a:solidFill>
                <a:latin typeface="Amazon Ember"/>
              </a:rPr>
              <a:t>Source :Digital image processing by Gonzales and woods </a:t>
            </a:r>
            <a:r>
              <a:rPr lang="en-US" sz="1000" dirty="0">
                <a:solidFill>
                  <a:srgbClr val="111111"/>
                </a:solidFill>
                <a:latin typeface="Amazon Ember"/>
              </a:rPr>
              <a:t>3</a:t>
            </a:r>
            <a:r>
              <a:rPr lang="en-US" sz="1000" baseline="30000" dirty="0" smtClean="0">
                <a:solidFill>
                  <a:srgbClr val="111111"/>
                </a:solidFill>
                <a:latin typeface="Amazon Ember"/>
              </a:rPr>
              <a:t>th</a:t>
            </a:r>
            <a:r>
              <a:rPr lang="en-US" sz="1000" dirty="0" smtClean="0">
                <a:solidFill>
                  <a:srgbClr val="111111"/>
                </a:solidFill>
                <a:latin typeface="Amazon Ember"/>
              </a:rPr>
              <a:t> Edi.</a:t>
            </a:r>
            <a:endParaRPr lang="en-US" sz="1000" i="0" dirty="0">
              <a:solidFill>
                <a:srgbClr val="111111"/>
              </a:solidFill>
              <a:effectLst/>
              <a:latin typeface="Amazon Ember"/>
            </a:endParaRPr>
          </a:p>
        </p:txBody>
      </p:sp>
      <p:pic>
        <p:nvPicPr>
          <p:cNvPr id="1026" name="Picture 2" descr="Laplacian Opera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022" y="1403866"/>
            <a:ext cx="2520000" cy="222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aplacian Opera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013" y="3925093"/>
            <a:ext cx="2520000" cy="245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rved Right Arrow 3"/>
          <p:cNvSpPr/>
          <p:nvPr/>
        </p:nvSpPr>
        <p:spPr>
          <a:xfrm>
            <a:off x="3240350" y="2938509"/>
            <a:ext cx="923277" cy="186209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04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Processing – spatial filtering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11</a:t>
            </a:fld>
            <a:endParaRPr lang="en-IN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0" y="2361644"/>
            <a:ext cx="3984625" cy="1436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772" y="1436934"/>
            <a:ext cx="3382963" cy="504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88984" y="1219200"/>
            <a:ext cx="3140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Low pass filter</a:t>
            </a:r>
            <a:endParaRPr lang="en-GB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32483" y="3957884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Simple average filter 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2837655" y="394782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Gaussian filter </a:t>
            </a:r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>
            <a:off x="1066800" y="5486400"/>
            <a:ext cx="203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It induce </a:t>
            </a:r>
            <a:r>
              <a:rPr lang="en-GB" dirty="0" err="1" smtClean="0"/>
              <a:t>bluring</a:t>
            </a:r>
            <a:endParaRPr lang="en-GB" dirty="0"/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2" y="4863861"/>
            <a:ext cx="5360987" cy="141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125874" y="6227068"/>
            <a:ext cx="39132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solidFill>
                  <a:srgbClr val="111111"/>
                </a:solidFill>
                <a:latin typeface="Amazon Ember"/>
              </a:rPr>
              <a:t>Source :Digital image processing by Gonzales and woods </a:t>
            </a:r>
            <a:r>
              <a:rPr lang="en-US" sz="1000" dirty="0">
                <a:solidFill>
                  <a:srgbClr val="111111"/>
                </a:solidFill>
                <a:latin typeface="Amazon Ember"/>
              </a:rPr>
              <a:t>3</a:t>
            </a:r>
            <a:r>
              <a:rPr lang="en-US" sz="1000" baseline="30000" dirty="0" smtClean="0">
                <a:solidFill>
                  <a:srgbClr val="111111"/>
                </a:solidFill>
                <a:latin typeface="Amazon Ember"/>
              </a:rPr>
              <a:t>th</a:t>
            </a:r>
            <a:r>
              <a:rPr lang="en-US" sz="1000" dirty="0" smtClean="0">
                <a:solidFill>
                  <a:srgbClr val="111111"/>
                </a:solidFill>
                <a:latin typeface="Amazon Ember"/>
              </a:rPr>
              <a:t> Edi.</a:t>
            </a:r>
            <a:endParaRPr lang="en-US" sz="1000" i="0" dirty="0">
              <a:solidFill>
                <a:srgbClr val="111111"/>
              </a:solidFill>
              <a:effectLst/>
              <a:latin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244551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Processing – spatial filtering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12</a:t>
            </a:fld>
            <a:endParaRPr lang="en-IN"/>
          </a:p>
        </p:txBody>
      </p:sp>
      <p:pic>
        <p:nvPicPr>
          <p:cNvPr id="6" name="Picture 5" descr="Sobel Opera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91" y="3060097"/>
            <a:ext cx="1848928" cy="180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obel Opera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189991"/>
            <a:ext cx="1870494" cy="194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Sobel Operat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931432"/>
            <a:ext cx="1893723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72302" b="2954"/>
          <a:stretch/>
        </p:blipFill>
        <p:spPr bwMode="auto">
          <a:xfrm>
            <a:off x="3276600" y="4208682"/>
            <a:ext cx="1135857" cy="1123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02" r="50000" b="2954"/>
          <a:stretch/>
        </p:blipFill>
        <p:spPr bwMode="auto">
          <a:xfrm>
            <a:off x="3213386" y="2674864"/>
            <a:ext cx="1135856" cy="1123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2659857" y="3962400"/>
            <a:ext cx="5112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85060" y="6175068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900" dirty="0" smtClean="0"/>
              <a:t>Source : https</a:t>
            </a:r>
            <a:r>
              <a:rPr lang="en-IN" sz="900" dirty="0"/>
              <a:t>://www.tutorialspoint.com/dip/sobel_operator.htm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984" y="1219200"/>
            <a:ext cx="3140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High pass filter</a:t>
            </a:r>
            <a:endParaRPr lang="en-GB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654152" y="3015734"/>
                <a:ext cx="3497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152" y="3015734"/>
                <a:ext cx="349776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622024" y="4343400"/>
                <a:ext cx="3497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024" y="4343400"/>
                <a:ext cx="349776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648200" y="3015734"/>
                <a:ext cx="410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3015734"/>
                <a:ext cx="410689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675517" y="4401084"/>
                <a:ext cx="410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517" y="4401084"/>
                <a:ext cx="410689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2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13</a:t>
            </a:fld>
            <a:endParaRPr lang="en-IN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306" y="3477664"/>
            <a:ext cx="5583512" cy="153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9" b="-44259"/>
          <a:stretch/>
        </p:blipFill>
        <p:spPr bwMode="auto">
          <a:xfrm>
            <a:off x="6760735" y="1098553"/>
            <a:ext cx="1705010" cy="342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13" t="51615"/>
          <a:stretch/>
        </p:blipFill>
        <p:spPr bwMode="auto">
          <a:xfrm>
            <a:off x="4602502" y="1087128"/>
            <a:ext cx="1515821" cy="1509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9" r="28450" b="57729"/>
          <a:stretch/>
        </p:blipFill>
        <p:spPr bwMode="auto">
          <a:xfrm>
            <a:off x="2159021" y="1220281"/>
            <a:ext cx="1590428" cy="12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077935" y="2625449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Laplacian filter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4016129" y="2596858"/>
            <a:ext cx="2688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Laplacian of Gaussian filter</a:t>
            </a:r>
          </a:p>
          <a:p>
            <a:r>
              <a:rPr lang="en-GB" dirty="0" smtClean="0"/>
              <a:t>=Laplacian*Gaussian filter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88984" y="1245078"/>
            <a:ext cx="3140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High pass filter</a:t>
            </a:r>
            <a:endParaRPr lang="en-GB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6200" y="4919008"/>
            <a:ext cx="8534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Different properties/features from image can be extracted by applying different filters/</a:t>
            </a:r>
            <a:r>
              <a:rPr lang="en-GB" sz="2400" dirty="0" err="1" smtClean="0"/>
              <a:t>kernals</a:t>
            </a:r>
            <a:r>
              <a:rPr lang="en-GB" sz="2400" dirty="0" smtClean="0"/>
              <a:t> (filters bank) to the 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We can design and generate such filters bank specific to our application </a:t>
            </a:r>
          </a:p>
          <a:p>
            <a:endParaRPr lang="en-GB" sz="2400" b="1" dirty="0" smtClean="0"/>
          </a:p>
        </p:txBody>
      </p:sp>
      <p:sp>
        <p:nvSpPr>
          <p:cNvPr id="15" name="Rectangle 14"/>
          <p:cNvSpPr/>
          <p:nvPr/>
        </p:nvSpPr>
        <p:spPr>
          <a:xfrm>
            <a:off x="2136609" y="6162340"/>
            <a:ext cx="39132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solidFill>
                  <a:srgbClr val="111111"/>
                </a:solidFill>
                <a:latin typeface="Amazon Ember"/>
              </a:rPr>
              <a:t>Source :Digital image processing by Gonzales and woods </a:t>
            </a:r>
            <a:r>
              <a:rPr lang="en-US" sz="1000" dirty="0">
                <a:solidFill>
                  <a:srgbClr val="111111"/>
                </a:solidFill>
                <a:latin typeface="Amazon Ember"/>
              </a:rPr>
              <a:t>3</a:t>
            </a:r>
            <a:r>
              <a:rPr lang="en-US" sz="1000" baseline="30000" dirty="0" smtClean="0">
                <a:solidFill>
                  <a:srgbClr val="111111"/>
                </a:solidFill>
                <a:latin typeface="Amazon Ember"/>
              </a:rPr>
              <a:t>th</a:t>
            </a:r>
            <a:r>
              <a:rPr lang="en-US" sz="1000" dirty="0" smtClean="0">
                <a:solidFill>
                  <a:srgbClr val="111111"/>
                </a:solidFill>
                <a:latin typeface="Amazon Ember"/>
              </a:rPr>
              <a:t> Edi.</a:t>
            </a:r>
            <a:endParaRPr lang="en-US" sz="1000" i="0" dirty="0">
              <a:solidFill>
                <a:srgbClr val="111111"/>
              </a:solidFill>
              <a:effectLst/>
              <a:latin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268621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639" y="3036497"/>
            <a:ext cx="8680361" cy="1068945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Visual information processing in brain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5605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Vision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15</a:t>
            </a:fld>
            <a:endParaRPr lang="en-IN"/>
          </a:p>
        </p:txBody>
      </p:sp>
      <p:pic>
        <p:nvPicPr>
          <p:cNvPr id="6" name="Picture 2" descr="Image result for eye retin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95400"/>
            <a:ext cx="3368845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21x0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750"/>
          <a:stretch/>
        </p:blipFill>
        <p:spPr bwMode="auto">
          <a:xfrm>
            <a:off x="654049" y="3810000"/>
            <a:ext cx="4233655" cy="2378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70" r="46881" b="19972"/>
          <a:stretch/>
        </p:blipFill>
        <p:spPr bwMode="auto">
          <a:xfrm>
            <a:off x="5334000" y="3972757"/>
            <a:ext cx="2791214" cy="2053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960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Receptive field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16</a:t>
            </a:fld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96982" y="6233693"/>
            <a:ext cx="3671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solidFill>
                  <a:srgbClr val="111111"/>
                </a:solidFill>
                <a:latin typeface="Amazon Ember"/>
              </a:rPr>
              <a:t>Source :Principles </a:t>
            </a:r>
            <a:r>
              <a:rPr lang="en-US" sz="1000" dirty="0">
                <a:solidFill>
                  <a:srgbClr val="111111"/>
                </a:solidFill>
                <a:latin typeface="Amazon Ember"/>
              </a:rPr>
              <a:t>of Neural Science </a:t>
            </a:r>
            <a:r>
              <a:rPr lang="en-US" sz="1000" dirty="0" smtClean="0">
                <a:solidFill>
                  <a:srgbClr val="111111"/>
                </a:solidFill>
                <a:latin typeface="Amazon Ember"/>
              </a:rPr>
              <a:t> by </a:t>
            </a:r>
            <a:r>
              <a:rPr lang="en-US" sz="1000" dirty="0" err="1" smtClean="0">
                <a:solidFill>
                  <a:srgbClr val="111111"/>
                </a:solidFill>
                <a:latin typeface="Amazon Ember"/>
              </a:rPr>
              <a:t>Kandel</a:t>
            </a:r>
            <a:r>
              <a:rPr lang="en-US" sz="1000" dirty="0" smtClean="0">
                <a:solidFill>
                  <a:srgbClr val="111111"/>
                </a:solidFill>
                <a:latin typeface="Amazon Ember"/>
              </a:rPr>
              <a:t> et. al. 5</a:t>
            </a:r>
            <a:r>
              <a:rPr lang="en-US" sz="1000" baseline="30000" dirty="0" smtClean="0">
                <a:solidFill>
                  <a:srgbClr val="111111"/>
                </a:solidFill>
                <a:latin typeface="Amazon Ember"/>
              </a:rPr>
              <a:t>th</a:t>
            </a:r>
            <a:r>
              <a:rPr lang="en-US" sz="1000" dirty="0" smtClean="0">
                <a:solidFill>
                  <a:srgbClr val="111111"/>
                </a:solidFill>
                <a:latin typeface="Amazon Ember"/>
              </a:rPr>
              <a:t> Edi.</a:t>
            </a:r>
            <a:endParaRPr lang="en-US" sz="1000" i="0" dirty="0">
              <a:solidFill>
                <a:srgbClr val="111111"/>
              </a:solidFill>
              <a:effectLst/>
              <a:latin typeface="Amazon Ember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63924"/>
            <a:ext cx="5834062" cy="5137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3531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Receptive field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17</a:t>
            </a:fld>
            <a:endParaRPr lang="en-IN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191883"/>
            <a:ext cx="4984750" cy="5057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96982" y="6249881"/>
            <a:ext cx="3671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solidFill>
                  <a:srgbClr val="111111"/>
                </a:solidFill>
                <a:latin typeface="Amazon Ember"/>
              </a:rPr>
              <a:t>Source :Principles </a:t>
            </a:r>
            <a:r>
              <a:rPr lang="en-US" sz="1000" dirty="0">
                <a:solidFill>
                  <a:srgbClr val="111111"/>
                </a:solidFill>
                <a:latin typeface="Amazon Ember"/>
              </a:rPr>
              <a:t>of Neural Science </a:t>
            </a:r>
            <a:r>
              <a:rPr lang="en-US" sz="1000" dirty="0" smtClean="0">
                <a:solidFill>
                  <a:srgbClr val="111111"/>
                </a:solidFill>
                <a:latin typeface="Amazon Ember"/>
              </a:rPr>
              <a:t> by </a:t>
            </a:r>
            <a:r>
              <a:rPr lang="en-US" sz="1000" dirty="0" err="1" smtClean="0">
                <a:solidFill>
                  <a:srgbClr val="111111"/>
                </a:solidFill>
                <a:latin typeface="Amazon Ember"/>
              </a:rPr>
              <a:t>Kandel</a:t>
            </a:r>
            <a:r>
              <a:rPr lang="en-US" sz="1000" dirty="0" smtClean="0">
                <a:solidFill>
                  <a:srgbClr val="111111"/>
                </a:solidFill>
                <a:latin typeface="Amazon Ember"/>
              </a:rPr>
              <a:t> et. al. 5</a:t>
            </a:r>
            <a:r>
              <a:rPr lang="en-US" sz="1000" baseline="30000" dirty="0" smtClean="0">
                <a:solidFill>
                  <a:srgbClr val="111111"/>
                </a:solidFill>
                <a:latin typeface="Amazon Ember"/>
              </a:rPr>
              <a:t>th</a:t>
            </a:r>
            <a:r>
              <a:rPr lang="en-US" sz="1000" dirty="0" smtClean="0">
                <a:solidFill>
                  <a:srgbClr val="111111"/>
                </a:solidFill>
                <a:latin typeface="Amazon Ember"/>
              </a:rPr>
              <a:t> Edi.</a:t>
            </a:r>
            <a:endParaRPr lang="en-US" sz="1000" i="0" dirty="0">
              <a:solidFill>
                <a:srgbClr val="111111"/>
              </a:solidFill>
              <a:effectLst/>
              <a:latin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3652620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Hierarchical visual information processing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18</a:t>
            </a:fld>
            <a:endParaRPr lang="en-IN"/>
          </a:p>
        </p:txBody>
      </p:sp>
      <p:pic>
        <p:nvPicPr>
          <p:cNvPr id="7" name="Picture 2" descr="27x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3" y="1143000"/>
            <a:ext cx="8383587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96982" y="6179594"/>
            <a:ext cx="3671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solidFill>
                  <a:srgbClr val="111111"/>
                </a:solidFill>
                <a:latin typeface="Amazon Ember"/>
              </a:rPr>
              <a:t>Source :Principles </a:t>
            </a:r>
            <a:r>
              <a:rPr lang="en-US" sz="1000" dirty="0">
                <a:solidFill>
                  <a:srgbClr val="111111"/>
                </a:solidFill>
                <a:latin typeface="Amazon Ember"/>
              </a:rPr>
              <a:t>of Neural Science </a:t>
            </a:r>
            <a:r>
              <a:rPr lang="en-US" sz="1000" dirty="0" smtClean="0">
                <a:solidFill>
                  <a:srgbClr val="111111"/>
                </a:solidFill>
                <a:latin typeface="Amazon Ember"/>
              </a:rPr>
              <a:t> by </a:t>
            </a:r>
            <a:r>
              <a:rPr lang="en-US" sz="1000" dirty="0" err="1" smtClean="0">
                <a:solidFill>
                  <a:srgbClr val="111111"/>
                </a:solidFill>
                <a:latin typeface="Amazon Ember"/>
              </a:rPr>
              <a:t>Kandel</a:t>
            </a:r>
            <a:r>
              <a:rPr lang="en-US" sz="1000" dirty="0" smtClean="0">
                <a:solidFill>
                  <a:srgbClr val="111111"/>
                </a:solidFill>
                <a:latin typeface="Amazon Ember"/>
              </a:rPr>
              <a:t> et. al. 5</a:t>
            </a:r>
            <a:r>
              <a:rPr lang="en-US" sz="1000" baseline="30000" dirty="0" smtClean="0">
                <a:solidFill>
                  <a:srgbClr val="111111"/>
                </a:solidFill>
                <a:latin typeface="Amazon Ember"/>
              </a:rPr>
              <a:t>th</a:t>
            </a:r>
            <a:r>
              <a:rPr lang="en-US" sz="1000" dirty="0" smtClean="0">
                <a:solidFill>
                  <a:srgbClr val="111111"/>
                </a:solidFill>
                <a:latin typeface="Amazon Ember"/>
              </a:rPr>
              <a:t> Edi.</a:t>
            </a:r>
            <a:endParaRPr lang="en-US" sz="1000" i="0" dirty="0">
              <a:solidFill>
                <a:srgbClr val="111111"/>
              </a:solidFill>
              <a:effectLst/>
              <a:latin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527597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Hierarchical visual information processing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19</a:t>
            </a:fld>
            <a:endParaRPr lang="en-IN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19200"/>
            <a:ext cx="4608073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667000"/>
            <a:ext cx="4048125" cy="205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96982" y="6205474"/>
            <a:ext cx="3671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solidFill>
                  <a:srgbClr val="111111"/>
                </a:solidFill>
                <a:latin typeface="Amazon Ember"/>
              </a:rPr>
              <a:t>Source :Principles </a:t>
            </a:r>
            <a:r>
              <a:rPr lang="en-US" sz="1000" dirty="0">
                <a:solidFill>
                  <a:srgbClr val="111111"/>
                </a:solidFill>
                <a:latin typeface="Amazon Ember"/>
              </a:rPr>
              <a:t>of Neural Science </a:t>
            </a:r>
            <a:r>
              <a:rPr lang="en-US" sz="1000" dirty="0" smtClean="0">
                <a:solidFill>
                  <a:srgbClr val="111111"/>
                </a:solidFill>
                <a:latin typeface="Amazon Ember"/>
              </a:rPr>
              <a:t> by </a:t>
            </a:r>
            <a:r>
              <a:rPr lang="en-US" sz="1000" dirty="0" err="1" smtClean="0">
                <a:solidFill>
                  <a:srgbClr val="111111"/>
                </a:solidFill>
                <a:latin typeface="Amazon Ember"/>
              </a:rPr>
              <a:t>Kandel</a:t>
            </a:r>
            <a:r>
              <a:rPr lang="en-US" sz="1000" dirty="0" smtClean="0">
                <a:solidFill>
                  <a:srgbClr val="111111"/>
                </a:solidFill>
                <a:latin typeface="Amazon Ember"/>
              </a:rPr>
              <a:t> et. al. 5</a:t>
            </a:r>
            <a:r>
              <a:rPr lang="en-US" sz="1000" baseline="30000" dirty="0" smtClean="0">
                <a:solidFill>
                  <a:srgbClr val="111111"/>
                </a:solidFill>
                <a:latin typeface="Amazon Ember"/>
              </a:rPr>
              <a:t>th</a:t>
            </a:r>
            <a:r>
              <a:rPr lang="en-US" sz="1000" dirty="0" smtClean="0">
                <a:solidFill>
                  <a:srgbClr val="111111"/>
                </a:solidFill>
                <a:latin typeface="Amazon Ember"/>
              </a:rPr>
              <a:t> Edi.</a:t>
            </a:r>
            <a:endParaRPr lang="en-US" sz="1000" i="0" dirty="0">
              <a:solidFill>
                <a:srgbClr val="111111"/>
              </a:solidFill>
              <a:effectLst/>
              <a:latin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2367229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CLASSIFICAION with ANN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2</a:t>
            </a:fld>
            <a:endParaRPr lang="en-IN"/>
          </a:p>
        </p:txBody>
      </p:sp>
      <p:pic>
        <p:nvPicPr>
          <p:cNvPr id="6" name="Picture 2" descr="Image result for artificial neural network MNIS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1873"/>
          <a:stretch/>
        </p:blipFill>
        <p:spPr bwMode="auto">
          <a:xfrm>
            <a:off x="1217254" y="1627908"/>
            <a:ext cx="6781800" cy="385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024865" y="5749682"/>
            <a:ext cx="78486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900" dirty="0"/>
              <a:t>https://3.bp.blogspot.com/-mDyzBzA4btg/V4_Z0f2mc7I/AAAAAAAAE3M/dtU8hT661fQWtnRC_JvIH_4qifQomZ4PACLcB/s1600/MNIST_neuralnet_image.png</a:t>
            </a:r>
          </a:p>
        </p:txBody>
      </p:sp>
    </p:spTree>
    <p:extLst>
      <p:ext uri="{BB962C8B-B14F-4D97-AF65-F5344CB8AC3E}">
        <p14:creationId xmlns:p14="http://schemas.microsoft.com/office/powerpoint/2010/main" val="372449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Hierarchical visual information processing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20</a:t>
            </a:fld>
            <a:endParaRPr lang="en-IN"/>
          </a:p>
        </p:txBody>
      </p:sp>
      <p:pic>
        <p:nvPicPr>
          <p:cNvPr id="7" name="Picture 2" descr="25x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091" y="1092309"/>
            <a:ext cx="6400800" cy="5391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191873" y="6321562"/>
            <a:ext cx="3671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solidFill>
                  <a:srgbClr val="111111"/>
                </a:solidFill>
                <a:latin typeface="Amazon Ember"/>
              </a:rPr>
              <a:t>Source :Principles </a:t>
            </a:r>
            <a:r>
              <a:rPr lang="en-US" sz="1000" dirty="0">
                <a:solidFill>
                  <a:srgbClr val="111111"/>
                </a:solidFill>
                <a:latin typeface="Amazon Ember"/>
              </a:rPr>
              <a:t>of Neural Science </a:t>
            </a:r>
            <a:r>
              <a:rPr lang="en-US" sz="1000" dirty="0" smtClean="0">
                <a:solidFill>
                  <a:srgbClr val="111111"/>
                </a:solidFill>
                <a:latin typeface="Amazon Ember"/>
              </a:rPr>
              <a:t> by </a:t>
            </a:r>
            <a:r>
              <a:rPr lang="en-US" sz="1000" dirty="0" err="1" smtClean="0">
                <a:solidFill>
                  <a:srgbClr val="111111"/>
                </a:solidFill>
                <a:latin typeface="Amazon Ember"/>
              </a:rPr>
              <a:t>Kandel</a:t>
            </a:r>
            <a:r>
              <a:rPr lang="en-US" sz="1000" dirty="0" smtClean="0">
                <a:solidFill>
                  <a:srgbClr val="111111"/>
                </a:solidFill>
                <a:latin typeface="Amazon Ember"/>
              </a:rPr>
              <a:t> et. al. 5</a:t>
            </a:r>
            <a:r>
              <a:rPr lang="en-US" sz="1000" baseline="30000" dirty="0" smtClean="0">
                <a:solidFill>
                  <a:srgbClr val="111111"/>
                </a:solidFill>
                <a:latin typeface="Amazon Ember"/>
              </a:rPr>
              <a:t>th</a:t>
            </a:r>
            <a:r>
              <a:rPr lang="en-US" sz="1000" dirty="0" smtClean="0">
                <a:solidFill>
                  <a:srgbClr val="111111"/>
                </a:solidFill>
                <a:latin typeface="Amazon Ember"/>
              </a:rPr>
              <a:t> Edi.</a:t>
            </a:r>
            <a:endParaRPr lang="en-US" sz="1000" i="0" dirty="0">
              <a:solidFill>
                <a:srgbClr val="111111"/>
              </a:solidFill>
              <a:effectLst/>
              <a:latin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1964905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CNN concept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21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77638" y="2815083"/>
            <a:ext cx="1447800" cy="1447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IMAGE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2590800" y="1847487"/>
            <a:ext cx="1447800" cy="14219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Feature Extraction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5160720" y="2812208"/>
            <a:ext cx="1447800" cy="1447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ANN</a:t>
            </a:r>
          </a:p>
          <a:p>
            <a:pPr algn="ctr"/>
            <a:r>
              <a:rPr lang="en-IN" dirty="0" smtClean="0"/>
              <a:t>MLP</a:t>
            </a:r>
          </a:p>
        </p:txBody>
      </p:sp>
      <p:sp>
        <p:nvSpPr>
          <p:cNvPr id="10" name="Rectangle 9"/>
          <p:cNvSpPr/>
          <p:nvPr/>
        </p:nvSpPr>
        <p:spPr>
          <a:xfrm>
            <a:off x="7391400" y="2813646"/>
            <a:ext cx="1447800" cy="1447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Classification/</a:t>
            </a:r>
          </a:p>
          <a:p>
            <a:pPr algn="ctr"/>
            <a:r>
              <a:rPr lang="en-IN" dirty="0" smtClean="0"/>
              <a:t>Regression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074354" y="3017804"/>
            <a:ext cx="105348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689066" y="3537546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ular Callout 12"/>
          <p:cNvSpPr/>
          <p:nvPr/>
        </p:nvSpPr>
        <p:spPr>
          <a:xfrm>
            <a:off x="4419600" y="1440608"/>
            <a:ext cx="4191000" cy="762000"/>
          </a:xfrm>
          <a:prstGeom prst="wedgeRectCallout">
            <a:avLst>
              <a:gd name="adj1" fmla="val -55754"/>
              <a:gd name="adj2" fmla="val 9533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Features are pre-defined</a:t>
            </a:r>
            <a:endParaRPr lang="en-GB" dirty="0"/>
          </a:p>
        </p:txBody>
      </p:sp>
      <p:sp>
        <p:nvSpPr>
          <p:cNvPr id="14" name="Rectangle 13"/>
          <p:cNvSpPr/>
          <p:nvPr/>
        </p:nvSpPr>
        <p:spPr>
          <a:xfrm>
            <a:off x="2593675" y="3650408"/>
            <a:ext cx="1447800" cy="14219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Feature Extraction</a:t>
            </a:r>
            <a:endParaRPr lang="en-IN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107234" y="3968149"/>
            <a:ext cx="98772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Rectangular Callout 15"/>
          <p:cNvSpPr/>
          <p:nvPr/>
        </p:nvSpPr>
        <p:spPr>
          <a:xfrm>
            <a:off x="4419600" y="5072328"/>
            <a:ext cx="4191000" cy="762000"/>
          </a:xfrm>
          <a:prstGeom prst="wedgeRectCallout">
            <a:avLst>
              <a:gd name="adj1" fmla="val -55960"/>
              <a:gd name="adj2" fmla="val -97123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Learn the features from data</a:t>
            </a:r>
            <a:endParaRPr lang="en-GB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525438" y="3017804"/>
            <a:ext cx="10653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528313" y="3968149"/>
            <a:ext cx="10653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Rectangular Callout 18"/>
          <p:cNvSpPr/>
          <p:nvPr/>
        </p:nvSpPr>
        <p:spPr>
          <a:xfrm>
            <a:off x="381000" y="1429106"/>
            <a:ext cx="1905000" cy="762000"/>
          </a:xfrm>
          <a:prstGeom prst="wedgeRectCallout">
            <a:avLst>
              <a:gd name="adj1" fmla="val 56095"/>
              <a:gd name="adj2" fmla="val 10438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Image classification with </a:t>
            </a:r>
            <a:r>
              <a:rPr lang="en-GB" b="1" dirty="0" smtClean="0"/>
              <a:t>ANN</a:t>
            </a:r>
            <a:endParaRPr lang="en-GB" b="1" dirty="0"/>
          </a:p>
        </p:txBody>
      </p:sp>
      <p:sp>
        <p:nvSpPr>
          <p:cNvPr id="20" name="Rectangular Callout 19"/>
          <p:cNvSpPr/>
          <p:nvPr/>
        </p:nvSpPr>
        <p:spPr>
          <a:xfrm>
            <a:off x="381000" y="5072328"/>
            <a:ext cx="1905000" cy="762000"/>
          </a:xfrm>
          <a:prstGeom prst="wedgeRectCallout">
            <a:avLst>
              <a:gd name="adj1" fmla="val 55189"/>
              <a:gd name="adj2" fmla="val -103915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Image classification with </a:t>
            </a:r>
            <a:r>
              <a:rPr lang="en-GB" b="1" dirty="0" smtClean="0"/>
              <a:t>CNN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1102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639" y="3036497"/>
            <a:ext cx="8680361" cy="1068945"/>
          </a:xfrm>
        </p:spPr>
        <p:txBody>
          <a:bodyPr>
            <a:normAutofit/>
          </a:bodyPr>
          <a:lstStyle/>
          <a:p>
            <a:pPr algn="r"/>
            <a:r>
              <a:rPr lang="en-GB" dirty="0" smtClean="0"/>
              <a:t>CNN ARCHITECTURE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6050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CNN </a:t>
            </a:r>
            <a:r>
              <a:rPr lang="en-GB" dirty="0" smtClean="0"/>
              <a:t>ARCHITECUTRE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23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17" y="1600200"/>
            <a:ext cx="8305800" cy="2806103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1524000" y="4997568"/>
            <a:ext cx="2743200" cy="762000"/>
          </a:xfrm>
          <a:prstGeom prst="wedgeRectCallout">
            <a:avLst>
              <a:gd name="adj1" fmla="val 44812"/>
              <a:gd name="adj2" fmla="val -115236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Convolution Layers</a:t>
            </a:r>
            <a:endParaRPr lang="en-GB" b="1" dirty="0"/>
          </a:p>
        </p:txBody>
      </p:sp>
      <p:sp>
        <p:nvSpPr>
          <p:cNvPr id="8" name="Rectangle 7"/>
          <p:cNvSpPr/>
          <p:nvPr/>
        </p:nvSpPr>
        <p:spPr>
          <a:xfrm>
            <a:off x="84992" y="6198785"/>
            <a:ext cx="611358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900" dirty="0"/>
              <a:t>https://cdn-images-1.medium.com/max/1600/1*XbuW8WuRrAY5pC4t-9DZAQ.jpeg</a:t>
            </a:r>
          </a:p>
        </p:txBody>
      </p:sp>
    </p:spTree>
    <p:extLst>
      <p:ext uri="{BB962C8B-B14F-4D97-AF65-F5344CB8AC3E}">
        <p14:creationId xmlns:p14="http://schemas.microsoft.com/office/powerpoint/2010/main" val="1968751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CONVOLUTION LAYER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24</a:t>
            </a:fld>
            <a:endParaRPr lang="en-IN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98" y="1597324"/>
            <a:ext cx="8166100" cy="358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422694" y="5855410"/>
            <a:ext cx="35381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100" dirty="0" smtClean="0"/>
              <a:t>Content credit : </a:t>
            </a:r>
            <a:r>
              <a:rPr lang="en-IN" sz="1100" dirty="0" err="1" smtClean="0"/>
              <a:t>Fei-Fei</a:t>
            </a:r>
            <a:r>
              <a:rPr lang="en-IN" sz="1100" dirty="0" smtClean="0"/>
              <a:t> </a:t>
            </a:r>
            <a:r>
              <a:rPr lang="en-IN" sz="1100" dirty="0"/>
              <a:t>Li &amp; Justin Johnson &amp; Serena Yeung</a:t>
            </a:r>
          </a:p>
        </p:txBody>
      </p:sp>
    </p:spTree>
    <p:extLst>
      <p:ext uri="{BB962C8B-B14F-4D97-AF65-F5344CB8AC3E}">
        <p14:creationId xmlns:p14="http://schemas.microsoft.com/office/powerpoint/2010/main" val="1682104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 LAYER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25</a:t>
            </a:fld>
            <a:endParaRPr lang="en-IN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60" y="1394605"/>
            <a:ext cx="775335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5769147"/>
            <a:ext cx="35381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100" dirty="0" smtClean="0"/>
              <a:t>Content credit : </a:t>
            </a:r>
            <a:r>
              <a:rPr lang="en-IN" sz="1100" dirty="0" err="1" smtClean="0"/>
              <a:t>Fei-Fei</a:t>
            </a:r>
            <a:r>
              <a:rPr lang="en-IN" sz="1100" dirty="0" smtClean="0"/>
              <a:t> </a:t>
            </a:r>
            <a:r>
              <a:rPr lang="en-IN" sz="1100" dirty="0"/>
              <a:t>Li &amp; Justin Johnson &amp; Serena Yeung</a:t>
            </a:r>
          </a:p>
        </p:txBody>
      </p:sp>
    </p:spTree>
    <p:extLst>
      <p:ext uri="{BB962C8B-B14F-4D97-AF65-F5344CB8AC3E}">
        <p14:creationId xmlns:p14="http://schemas.microsoft.com/office/powerpoint/2010/main" val="1839720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 LAYER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26</a:t>
            </a:fld>
            <a:endParaRPr lang="en-IN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1657350"/>
            <a:ext cx="771525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28866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 LAYER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27</a:t>
            </a:fld>
            <a:endParaRPr lang="en-IN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5" t="17968" r="70190" b="8776"/>
          <a:stretch/>
        </p:blipFill>
        <p:spPr bwMode="auto">
          <a:xfrm>
            <a:off x="122512" y="1393167"/>
            <a:ext cx="1751162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65" t="17968" r="7249" b="8776"/>
          <a:stretch/>
        </p:blipFill>
        <p:spPr bwMode="auto">
          <a:xfrm>
            <a:off x="3187765" y="1348597"/>
            <a:ext cx="23507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65" t="17968" r="7249" b="8776"/>
          <a:stretch/>
        </p:blipFill>
        <p:spPr bwMode="auto">
          <a:xfrm>
            <a:off x="6915812" y="1347159"/>
            <a:ext cx="23507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658" y="4395159"/>
            <a:ext cx="3440477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>
            <a:stCxn id="6" idx="3"/>
          </p:cNvCxnSpPr>
          <p:nvPr/>
        </p:nvCxnSpPr>
        <p:spPr>
          <a:xfrm>
            <a:off x="1873674" y="2993367"/>
            <a:ext cx="91583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660977" y="2894163"/>
            <a:ext cx="91583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446667" y="3157904"/>
                <a:ext cx="1562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𝐶𝑜𝑛𝑣𝑜𝑙𝑢𝑡𝑖𝑜𝑛</m:t>
                      </m:r>
                      <m:r>
                        <a:rPr lang="en-GB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667" y="3157904"/>
                <a:ext cx="1562414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436273" y="3157904"/>
                <a:ext cx="141295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𝑎𝑐𝑡𝑖𝑣𝑎𝑡𝑖𝑜𝑛</m:t>
                      </m:r>
                      <m:r>
                        <a:rPr lang="en-GB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GB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𝑓𝑢𝑛𝑐𝑡𝑖𝑜𝑛</m:t>
                      </m:r>
                    </m:oMath>
                  </m:oMathPara>
                </a14:m>
                <a:endParaRPr lang="en-GB" dirty="0" smtClean="0"/>
              </a:p>
              <a:p>
                <a:pPr algn="ctr"/>
                <a:r>
                  <a:rPr lang="en-GB" dirty="0" smtClean="0"/>
                  <a:t>(</a:t>
                </a:r>
                <a:r>
                  <a:rPr lang="en-GB" dirty="0" err="1" smtClean="0"/>
                  <a:t>ReLU</a:t>
                </a:r>
                <a:r>
                  <a:rPr lang="en-GB" dirty="0" smtClean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273" y="3157904"/>
                <a:ext cx="1412951" cy="923330"/>
              </a:xfrm>
              <a:prstGeom prst="rect">
                <a:avLst/>
              </a:prstGeom>
              <a:blipFill rotWithShape="1">
                <a:blip r:embed="rId5"/>
                <a:stretch>
                  <a:fillRect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87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 LAYER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28</a:t>
            </a:fld>
            <a:endParaRPr lang="en-IN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91574"/>
            <a:ext cx="8521700" cy="324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9306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 LAYER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29</a:t>
            </a:fld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981589" y="1828800"/>
                <a:ext cx="4799263" cy="795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2400" i="0">
                              <a:latin typeface="Cambria Math"/>
                            </a:rPr>
                            <m:t>Image</m:t>
                          </m:r>
                          <m:r>
                            <a:rPr lang="en-GB" sz="2400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2400" i="0">
                              <a:latin typeface="Cambria Math"/>
                            </a:rPr>
                            <m:t>size</m:t>
                          </m:r>
                          <m:r>
                            <a:rPr lang="en-GB" sz="2400" b="0" i="0" smtClean="0">
                              <a:latin typeface="Cambria Math"/>
                            </a:rPr>
                            <m:t>(</m:t>
                          </m:r>
                          <m:r>
                            <a:rPr lang="en-GB" sz="2400" b="1" i="0" smtClean="0">
                              <a:latin typeface="Cambria Math"/>
                            </a:rPr>
                            <m:t>𝐍</m:t>
                          </m:r>
                          <m:r>
                            <a:rPr lang="en-GB" sz="2400" b="0" i="0" smtClean="0">
                              <a:latin typeface="Cambria Math"/>
                            </a:rPr>
                            <m:t>) −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/>
                            </a:rPr>
                            <m:t>Filter</m:t>
                          </m:r>
                          <m:r>
                            <a:rPr lang="en-GB" sz="2400" b="0" i="0" smtClean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/>
                            </a:rPr>
                            <m:t>size</m:t>
                          </m:r>
                          <m:r>
                            <a:rPr lang="en-GB" sz="2400" b="0" i="0" smtClean="0">
                              <a:latin typeface="Cambria Math"/>
                            </a:rPr>
                            <m:t>(</m:t>
                          </m:r>
                          <m:r>
                            <a:rPr lang="en-GB" sz="2400" b="1" i="0" smtClean="0">
                              <a:latin typeface="Cambria Math"/>
                            </a:rPr>
                            <m:t>𝐅</m:t>
                          </m:r>
                          <m:r>
                            <a:rPr lang="en-GB" sz="2400" b="0" i="0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/>
                            </a:rPr>
                            <m:t>stride</m:t>
                          </m:r>
                        </m:den>
                      </m:f>
                      <m:r>
                        <a:rPr lang="en-GB" sz="2400" b="0" i="0" smtClean="0">
                          <a:latin typeface="Cambria Math"/>
                        </a:rPr>
                        <m:t>+1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1589" y="1828800"/>
                <a:ext cx="4799263" cy="79585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0"/>
            <a:ext cx="3409950" cy="347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766" y="3359150"/>
            <a:ext cx="442595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2757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CLASSIFICAION with ANN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3</a:t>
            </a:fld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158184" y="3263660"/>
            <a:ext cx="1447800" cy="1447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IMAGE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2671346" y="3193211"/>
            <a:ext cx="1447800" cy="14219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Feature Extraction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5241266" y="3260785"/>
            <a:ext cx="1447800" cy="1447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ANN</a:t>
            </a:r>
          </a:p>
          <a:p>
            <a:pPr algn="ctr"/>
            <a:r>
              <a:rPr lang="en-IN" dirty="0" smtClean="0"/>
              <a:t>MLP</a:t>
            </a:r>
          </a:p>
        </p:txBody>
      </p:sp>
      <p:sp>
        <p:nvSpPr>
          <p:cNvPr id="9" name="Rectangle 8"/>
          <p:cNvSpPr/>
          <p:nvPr/>
        </p:nvSpPr>
        <p:spPr>
          <a:xfrm>
            <a:off x="7471946" y="3262223"/>
            <a:ext cx="1447800" cy="1447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Classification/</a:t>
            </a:r>
          </a:p>
          <a:p>
            <a:pPr algn="ctr"/>
            <a:r>
              <a:rPr lang="en-IN" dirty="0" smtClean="0"/>
              <a:t>Regression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54900" y="3919986"/>
            <a:ext cx="105348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769612" y="3986123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ular Callout 11"/>
          <p:cNvSpPr/>
          <p:nvPr/>
        </p:nvSpPr>
        <p:spPr>
          <a:xfrm>
            <a:off x="4500146" y="1889185"/>
            <a:ext cx="4191000" cy="762000"/>
          </a:xfrm>
          <a:prstGeom prst="wedgeRectCallout">
            <a:avLst>
              <a:gd name="adj1" fmla="val -55343"/>
              <a:gd name="adj2" fmla="val 11570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Features are pre-defined</a:t>
            </a:r>
            <a:endParaRPr lang="en-GB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648430" y="3876854"/>
            <a:ext cx="10653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angular Callout 15"/>
          <p:cNvSpPr/>
          <p:nvPr/>
        </p:nvSpPr>
        <p:spPr>
          <a:xfrm>
            <a:off x="461546" y="1877683"/>
            <a:ext cx="1905000" cy="762000"/>
          </a:xfrm>
          <a:prstGeom prst="wedgeRectCallout">
            <a:avLst>
              <a:gd name="adj1" fmla="val 60623"/>
              <a:gd name="adj2" fmla="val 113444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Image classification with </a:t>
            </a:r>
            <a:r>
              <a:rPr lang="en-GB" b="1" dirty="0" smtClean="0"/>
              <a:t>ANN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00665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 LAYER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30</a:t>
            </a:fld>
            <a:endParaRPr lang="en-IN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25" y="1411857"/>
            <a:ext cx="7823200" cy="366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52856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 LAYER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31</a:t>
            </a:fld>
            <a:endParaRPr lang="en-IN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16656"/>
            <a:ext cx="7677150" cy="3424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3722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POOLING LAYER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32</a:t>
            </a:fld>
            <a:endParaRPr lang="en-IN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11"/>
          <a:stretch/>
        </p:blipFill>
        <p:spPr bwMode="auto">
          <a:xfrm>
            <a:off x="228600" y="2514600"/>
            <a:ext cx="6324600" cy="3339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1000" y="1329386"/>
            <a:ext cx="762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- Makes the representations smaller and more manageable</a:t>
            </a:r>
          </a:p>
          <a:p>
            <a:r>
              <a:rPr lang="en-GB" sz="2400" dirty="0" smtClean="0"/>
              <a:t>- Operates over each activation map independently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5369059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POOLING </a:t>
            </a:r>
            <a:r>
              <a:rPr lang="en-GB" dirty="0"/>
              <a:t>LAYER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33</a:t>
            </a:fld>
            <a:endParaRPr lang="en-IN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509" y="1110734"/>
            <a:ext cx="5518150" cy="469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53109" y="5861811"/>
            <a:ext cx="632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Limited local shift invariance property…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4617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 LAYER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34</a:t>
            </a:fld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2819401" y="4369984"/>
            <a:ext cx="63246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IN" sz="900" dirty="0"/>
              <a:t>https://cdn-images-1.medium.com/max/1600/1*XbuW8WuRrAY5pC4t-9DZAQ.jpeg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09" y="1410541"/>
            <a:ext cx="8305800" cy="280610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43726" y="5181600"/>
            <a:ext cx="838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Convolution leverages </a:t>
            </a:r>
            <a:r>
              <a:rPr lang="en-GB" sz="2400" dirty="0" smtClean="0"/>
              <a:t>two </a:t>
            </a:r>
            <a:r>
              <a:rPr lang="en-GB" sz="2400" dirty="0"/>
              <a:t>important </a:t>
            </a:r>
            <a:r>
              <a:rPr lang="en-GB" sz="2400" dirty="0" smtClean="0"/>
              <a:t>ideas:  </a:t>
            </a:r>
            <a:r>
              <a:rPr lang="en-GB" sz="2400" b="1" dirty="0" smtClean="0"/>
              <a:t>local connectivity</a:t>
            </a:r>
            <a:r>
              <a:rPr lang="en-GB" sz="2400" dirty="0" smtClean="0"/>
              <a:t>, and  </a:t>
            </a:r>
            <a:r>
              <a:rPr lang="en-GB" sz="2400" b="1" dirty="0"/>
              <a:t>parameter </a:t>
            </a:r>
            <a:r>
              <a:rPr lang="en-GB" sz="2400" b="1" dirty="0" smtClean="0"/>
              <a:t>sharing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23434506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CNN vs ANN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35</a:t>
            </a:fld>
            <a:endParaRPr lang="en-IN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590800"/>
            <a:ext cx="3262223" cy="325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056626"/>
            <a:ext cx="3619500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19725" y="4838871"/>
            <a:ext cx="1783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ANN/MLP</a:t>
            </a:r>
          </a:p>
          <a:p>
            <a:r>
              <a:rPr lang="en-GB" dirty="0" smtClean="0"/>
              <a:t>Fully Connected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-25597" y="3048000"/>
            <a:ext cx="1930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CNN</a:t>
            </a:r>
          </a:p>
          <a:p>
            <a:r>
              <a:rPr lang="en-GB" dirty="0" smtClean="0"/>
              <a:t>Locally Connected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6400800" y="5204518"/>
            <a:ext cx="1930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CNN</a:t>
            </a:r>
          </a:p>
          <a:p>
            <a:pPr algn="ctr"/>
            <a:r>
              <a:rPr lang="en-GB" dirty="0" smtClean="0"/>
              <a:t>Receptive Field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543726" y="1371600"/>
            <a:ext cx="20397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/>
              <a:t>local connectivity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681540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CNN vs ANN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36</a:t>
            </a:fld>
            <a:endParaRPr lang="en-IN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901" y="1875646"/>
            <a:ext cx="3663950" cy="427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39701" y="3482196"/>
            <a:ext cx="2641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CNN</a:t>
            </a:r>
          </a:p>
          <a:p>
            <a:pPr algn="ctr"/>
            <a:r>
              <a:rPr lang="en-GB" dirty="0" smtClean="0"/>
              <a:t>Locally Connected</a:t>
            </a:r>
          </a:p>
          <a:p>
            <a:pPr algn="ctr"/>
            <a:r>
              <a:rPr lang="en-GB" dirty="0" smtClean="0"/>
              <a:t>Parameter shared(filter)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965002" y="2262996"/>
            <a:ext cx="2641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Locally Connected</a:t>
            </a:r>
          </a:p>
          <a:p>
            <a:pPr algn="ctr"/>
            <a:r>
              <a:rPr lang="en-GB" dirty="0" smtClean="0"/>
              <a:t>No Parameter sharing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939701" y="5082396"/>
            <a:ext cx="2641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Fully Connected</a:t>
            </a:r>
          </a:p>
          <a:p>
            <a:pPr algn="ctr"/>
            <a:r>
              <a:rPr lang="en-GB" dirty="0" smtClean="0"/>
              <a:t>No Parameter sharing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543726" y="1295400"/>
            <a:ext cx="1988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Parameter sharing </a:t>
            </a:r>
          </a:p>
          <a:p>
            <a:r>
              <a:rPr lang="en-GB" b="1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0524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ANN block for classification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37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09" y="1617574"/>
            <a:ext cx="8305800" cy="28061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02395" y="4597878"/>
            <a:ext cx="22231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 </a:t>
            </a:r>
            <a:r>
              <a:rPr lang="en-GB" b="1" u="sng" dirty="0" smtClean="0"/>
              <a:t>ANN Block</a:t>
            </a:r>
          </a:p>
          <a:p>
            <a:pPr algn="ctr"/>
            <a:r>
              <a:rPr lang="en-GB" dirty="0" smtClean="0"/>
              <a:t>Apply similar concepts and rules as of ANN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783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CNN Learning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38</a:t>
            </a:fld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2061713" y="3510951"/>
            <a:ext cx="4856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Error Back-</a:t>
            </a:r>
            <a:r>
              <a:rPr lang="en-GB" sz="3600" b="1" dirty="0" err="1" smtClean="0"/>
              <a:t>propogation</a:t>
            </a:r>
            <a:endParaRPr lang="en-GB" sz="3600" b="1" dirty="0" smtClean="0"/>
          </a:p>
          <a:p>
            <a:pPr algn="ctr"/>
            <a:r>
              <a:rPr lang="en-GB" sz="3600" i="1" dirty="0" smtClean="0"/>
              <a:t>Similar to ANN</a:t>
            </a:r>
            <a:endParaRPr lang="en-GB" sz="3600" i="1" dirty="0"/>
          </a:p>
        </p:txBody>
      </p:sp>
    </p:spTree>
    <p:extLst>
      <p:ext uri="{BB962C8B-B14F-4D97-AF65-F5344CB8AC3E}">
        <p14:creationId xmlns:p14="http://schemas.microsoft.com/office/powerpoint/2010/main" val="56854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CNN concept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39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77638" y="2815083"/>
            <a:ext cx="1447800" cy="1447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IMAGE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2590800" y="1847487"/>
            <a:ext cx="1447800" cy="14219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Feature Extraction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5160720" y="2812208"/>
            <a:ext cx="1447800" cy="1447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ANN</a:t>
            </a:r>
          </a:p>
          <a:p>
            <a:pPr algn="ctr"/>
            <a:r>
              <a:rPr lang="en-IN" dirty="0" smtClean="0"/>
              <a:t>MLP</a:t>
            </a:r>
          </a:p>
        </p:txBody>
      </p:sp>
      <p:sp>
        <p:nvSpPr>
          <p:cNvPr id="10" name="Rectangle 9"/>
          <p:cNvSpPr/>
          <p:nvPr/>
        </p:nvSpPr>
        <p:spPr>
          <a:xfrm>
            <a:off x="7391400" y="2813646"/>
            <a:ext cx="1447800" cy="1447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Classification/</a:t>
            </a:r>
          </a:p>
          <a:p>
            <a:pPr algn="ctr"/>
            <a:r>
              <a:rPr lang="en-IN" dirty="0" smtClean="0"/>
              <a:t>Regression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074354" y="3017804"/>
            <a:ext cx="105348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689066" y="3537546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ular Callout 12"/>
          <p:cNvSpPr/>
          <p:nvPr/>
        </p:nvSpPr>
        <p:spPr>
          <a:xfrm>
            <a:off x="4419600" y="1440608"/>
            <a:ext cx="4191000" cy="762000"/>
          </a:xfrm>
          <a:prstGeom prst="wedgeRectCallout">
            <a:avLst>
              <a:gd name="adj1" fmla="val -55754"/>
              <a:gd name="adj2" fmla="val 9533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Features are pre-defined</a:t>
            </a:r>
            <a:endParaRPr lang="en-GB" dirty="0"/>
          </a:p>
        </p:txBody>
      </p:sp>
      <p:sp>
        <p:nvSpPr>
          <p:cNvPr id="14" name="Rectangle 13"/>
          <p:cNvSpPr/>
          <p:nvPr/>
        </p:nvSpPr>
        <p:spPr>
          <a:xfrm>
            <a:off x="2593675" y="3650408"/>
            <a:ext cx="1447800" cy="14219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Feature Extraction</a:t>
            </a:r>
            <a:endParaRPr lang="en-IN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107234" y="3968149"/>
            <a:ext cx="98772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Rectangular Callout 15"/>
          <p:cNvSpPr/>
          <p:nvPr/>
        </p:nvSpPr>
        <p:spPr>
          <a:xfrm>
            <a:off x="4419600" y="5072328"/>
            <a:ext cx="4191000" cy="762000"/>
          </a:xfrm>
          <a:prstGeom prst="wedgeRectCallout">
            <a:avLst>
              <a:gd name="adj1" fmla="val -55960"/>
              <a:gd name="adj2" fmla="val -97123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Learn the features from data</a:t>
            </a:r>
            <a:endParaRPr lang="en-GB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525438" y="3017804"/>
            <a:ext cx="10653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528313" y="3968149"/>
            <a:ext cx="10653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Rectangular Callout 18"/>
          <p:cNvSpPr/>
          <p:nvPr/>
        </p:nvSpPr>
        <p:spPr>
          <a:xfrm>
            <a:off x="381000" y="1429106"/>
            <a:ext cx="1905000" cy="762000"/>
          </a:xfrm>
          <a:prstGeom prst="wedgeRectCallout">
            <a:avLst>
              <a:gd name="adj1" fmla="val 56095"/>
              <a:gd name="adj2" fmla="val 10438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Image classification with </a:t>
            </a:r>
            <a:r>
              <a:rPr lang="en-GB" b="1" dirty="0" smtClean="0"/>
              <a:t>ANN</a:t>
            </a:r>
            <a:endParaRPr lang="en-GB" b="1" dirty="0"/>
          </a:p>
        </p:txBody>
      </p:sp>
      <p:sp>
        <p:nvSpPr>
          <p:cNvPr id="20" name="Rectangular Callout 19"/>
          <p:cNvSpPr/>
          <p:nvPr/>
        </p:nvSpPr>
        <p:spPr>
          <a:xfrm>
            <a:off x="381000" y="5072328"/>
            <a:ext cx="1905000" cy="762000"/>
          </a:xfrm>
          <a:prstGeom prst="wedgeRectCallout">
            <a:avLst>
              <a:gd name="adj1" fmla="val 55189"/>
              <a:gd name="adj2" fmla="val -103915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Image classification with </a:t>
            </a:r>
            <a:r>
              <a:rPr lang="en-GB" b="1" dirty="0" smtClean="0"/>
              <a:t>CNN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371628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639" y="3036497"/>
            <a:ext cx="8680361" cy="1068945"/>
          </a:xfrm>
        </p:spPr>
        <p:txBody>
          <a:bodyPr>
            <a:normAutofit fontScale="90000"/>
          </a:bodyPr>
          <a:lstStyle/>
          <a:p>
            <a:pPr algn="r"/>
            <a:r>
              <a:rPr lang="en-GB" dirty="0" smtClean="0"/>
              <a:t>Convolutional Neural Network (CNN)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852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How CNN concept or Deep Learning works ? 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262130"/>
            <a:ext cx="9144000" cy="5130044"/>
          </a:xfrm>
        </p:spPr>
        <p:txBody>
          <a:bodyPr>
            <a:normAutofit/>
          </a:bodyPr>
          <a:lstStyle/>
          <a:p>
            <a:pPr marL="342900" indent="-342900"/>
            <a:endParaRPr lang="en-GB" dirty="0"/>
          </a:p>
          <a:p>
            <a:pPr marL="342900" indent="-342900"/>
            <a:endParaRPr lang="en-GB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40</a:t>
            </a:fld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16" y="2154224"/>
            <a:ext cx="8309499" cy="3591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83905" y="5667135"/>
            <a:ext cx="4500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Conceptually it is also true for ANN….</a:t>
            </a:r>
          </a:p>
          <a:p>
            <a:r>
              <a:rPr lang="en-GB" dirty="0"/>
              <a:t>I am not agree with this concept</a:t>
            </a:r>
            <a:r>
              <a:rPr lang="en-GB" dirty="0" smtClean="0"/>
              <a:t>..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390616" y="1184714"/>
            <a:ext cx="3373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In view of information processing</a:t>
            </a:r>
          </a:p>
        </p:txBody>
      </p:sp>
    </p:spTree>
    <p:extLst>
      <p:ext uri="{BB962C8B-B14F-4D97-AF65-F5344CB8AC3E}">
        <p14:creationId xmlns:p14="http://schemas.microsoft.com/office/powerpoint/2010/main" val="656875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Convolution Neural </a:t>
            </a:r>
            <a:r>
              <a:rPr lang="en-IN" dirty="0" smtClean="0"/>
              <a:t>Network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262130"/>
            <a:ext cx="9144000" cy="5130044"/>
          </a:xfrm>
        </p:spPr>
        <p:txBody>
          <a:bodyPr>
            <a:normAutofit fontScale="92500" lnSpcReduction="10000"/>
          </a:bodyPr>
          <a:lstStyle/>
          <a:p>
            <a:pPr marL="342900" indent="-342900"/>
            <a:r>
              <a:rPr lang="en-GB" dirty="0"/>
              <a:t>Concept of CNN </a:t>
            </a:r>
            <a:r>
              <a:rPr lang="en-GB" dirty="0" smtClean="0"/>
              <a:t>came in </a:t>
            </a:r>
            <a:r>
              <a:rPr lang="en-GB" dirty="0"/>
              <a:t>1980s as a </a:t>
            </a:r>
            <a:r>
              <a:rPr lang="en-GB" dirty="0" err="1"/>
              <a:t>Neocognitron</a:t>
            </a:r>
            <a:r>
              <a:rPr lang="en-GB" dirty="0"/>
              <a:t> neural network architecture</a:t>
            </a:r>
          </a:p>
          <a:p>
            <a:pPr marL="342900" indent="-342900"/>
            <a:endParaRPr lang="en-GB" dirty="0"/>
          </a:p>
          <a:p>
            <a:pPr marL="342900" indent="-342900"/>
            <a:r>
              <a:rPr lang="en-GB" dirty="0"/>
              <a:t>It is inspired by concept of receptive fields </a:t>
            </a:r>
            <a:r>
              <a:rPr lang="en-GB" dirty="0" smtClean="0"/>
              <a:t>and </a:t>
            </a:r>
            <a:r>
              <a:rPr lang="en-GB" dirty="0"/>
              <a:t>visual information processing in retina and brain.</a:t>
            </a:r>
          </a:p>
          <a:p>
            <a:pPr marL="342900" indent="-342900"/>
            <a:endParaRPr lang="en-GB" dirty="0"/>
          </a:p>
          <a:p>
            <a:pPr marL="342900" indent="-342900"/>
            <a:r>
              <a:rPr lang="en-GB" dirty="0" err="1"/>
              <a:t>Neocognitron</a:t>
            </a:r>
            <a:r>
              <a:rPr lang="en-GB" dirty="0"/>
              <a:t> later inspired CNN</a:t>
            </a:r>
          </a:p>
          <a:p>
            <a:pPr marL="342900" indent="-342900"/>
            <a:endParaRPr lang="en-GB" b="1" dirty="0"/>
          </a:p>
          <a:p>
            <a:pPr marL="342900" indent="-342900"/>
            <a:r>
              <a:rPr lang="en-GB" dirty="0"/>
              <a:t>Gradually CNN model </a:t>
            </a:r>
            <a:r>
              <a:rPr lang="en-GB" dirty="0" smtClean="0"/>
              <a:t>evolved </a:t>
            </a:r>
            <a:r>
              <a:rPr lang="en-GB" dirty="0"/>
              <a:t>and </a:t>
            </a:r>
            <a:r>
              <a:rPr lang="en-GB" dirty="0" smtClean="0"/>
              <a:t>improved </a:t>
            </a:r>
            <a:r>
              <a:rPr lang="en-GB" dirty="0"/>
              <a:t>over a time</a:t>
            </a:r>
          </a:p>
          <a:p>
            <a:pPr marL="342900" indent="-342900"/>
            <a:endParaRPr lang="en-GB" dirty="0"/>
          </a:p>
          <a:p>
            <a:pPr marL="342900" indent="-342900"/>
            <a:r>
              <a:rPr lang="en-GB" dirty="0"/>
              <a:t>Deep learning boom </a:t>
            </a:r>
            <a:r>
              <a:rPr lang="en-GB" dirty="0" smtClean="0"/>
              <a:t>happen in the </a:t>
            </a:r>
            <a:r>
              <a:rPr lang="en-GB" dirty="0"/>
              <a:t>last decade, and CNN is the important part of many deep learning architectures</a:t>
            </a:r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892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CNN concept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r>
              <a:rPr lang="en-GB" dirty="0"/>
              <a:t>It is for </a:t>
            </a:r>
            <a:r>
              <a:rPr lang="en-GB" dirty="0" smtClean="0"/>
              <a:t>image…</a:t>
            </a:r>
            <a:endParaRPr lang="en-GB" dirty="0"/>
          </a:p>
          <a:p>
            <a:pPr marL="342900" indent="-342900"/>
            <a:endParaRPr lang="en-GB" dirty="0"/>
          </a:p>
          <a:p>
            <a:pPr marL="342900" indent="-342900"/>
            <a:r>
              <a:rPr lang="en-GB" dirty="0"/>
              <a:t>CNN </a:t>
            </a:r>
            <a:r>
              <a:rPr lang="en-GB" dirty="0" smtClean="0"/>
              <a:t>is claimed to be </a:t>
            </a:r>
            <a:r>
              <a:rPr lang="en-GB" dirty="0"/>
              <a:t>partly </a:t>
            </a:r>
            <a:r>
              <a:rPr lang="en-GB" dirty="0" smtClean="0"/>
              <a:t>inspired </a:t>
            </a:r>
            <a:r>
              <a:rPr lang="en-GB" dirty="0"/>
              <a:t>by </a:t>
            </a:r>
            <a:r>
              <a:rPr lang="en-GB" b="1" dirty="0"/>
              <a:t>visual information processing </a:t>
            </a:r>
            <a:r>
              <a:rPr lang="en-GB" b="1" dirty="0" smtClean="0"/>
              <a:t>in the </a:t>
            </a:r>
            <a:r>
              <a:rPr lang="en-GB" b="1" dirty="0"/>
              <a:t>brain</a:t>
            </a:r>
            <a:r>
              <a:rPr lang="en-GB" dirty="0"/>
              <a:t> e.g. feature extraction, feature integration and semantic decoding</a:t>
            </a:r>
          </a:p>
          <a:p>
            <a:pPr marL="342900" indent="-342900"/>
            <a:endParaRPr lang="en-GB" dirty="0"/>
          </a:p>
          <a:p>
            <a:pPr marL="342900" indent="-342900"/>
            <a:r>
              <a:rPr lang="en-GB" dirty="0"/>
              <a:t>CNN also involves some form of </a:t>
            </a:r>
            <a:r>
              <a:rPr lang="en-GB" b="1" dirty="0"/>
              <a:t>image processing operations</a:t>
            </a:r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504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639" y="3036497"/>
            <a:ext cx="8680361" cy="1068945"/>
          </a:xfrm>
        </p:spPr>
        <p:txBody>
          <a:bodyPr/>
          <a:lstStyle/>
          <a:p>
            <a:r>
              <a:rPr lang="en-GB" dirty="0" smtClean="0"/>
              <a:t>Image Processing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1924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Processing – spatial filtering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8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9230" r="2747" b="15119"/>
          <a:stretch/>
        </p:blipFill>
        <p:spPr>
          <a:xfrm>
            <a:off x="2052246" y="1193653"/>
            <a:ext cx="4724400" cy="2391937"/>
          </a:xfrm>
          <a:prstGeom prst="rect">
            <a:avLst/>
          </a:prstGeom>
        </p:spPr>
      </p:pic>
      <p:pic>
        <p:nvPicPr>
          <p:cNvPr id="8" name="Picture 2" descr="Image result for convolution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608141"/>
            <a:ext cx="4620621" cy="269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478233" y="6118837"/>
                <a:ext cx="1562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𝐶𝑜𝑛𝑣𝑜𝑙𝑢𝑡𝑖𝑜𝑛</m:t>
                      </m:r>
                      <m:r>
                        <a:rPr lang="en-GB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233" y="6118837"/>
                <a:ext cx="1562414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91257"/>
              </p:ext>
            </p:extLst>
          </p:nvPr>
        </p:nvGraphicFramePr>
        <p:xfrm>
          <a:off x="76200" y="3927594"/>
          <a:ext cx="1981200" cy="1981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240">
                  <a:extLst>
                    <a:ext uri="{9D8B030D-6E8A-4147-A177-3AD203B41FA5}">
                      <a16:colId xmlns:a16="http://schemas.microsoft.com/office/drawing/2014/main" val="532327925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130497057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788461118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3571581590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1221671556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92073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54721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125682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827219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5577742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561044"/>
              </p:ext>
            </p:extLst>
          </p:nvPr>
        </p:nvGraphicFramePr>
        <p:xfrm>
          <a:off x="2743200" y="4351335"/>
          <a:ext cx="1143000" cy="11337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192825765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49348614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20679174"/>
                    </a:ext>
                  </a:extLst>
                </a:gridCol>
              </a:tblGrid>
              <a:tr h="377906"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5737931"/>
                  </a:ext>
                </a:extLst>
              </a:tr>
              <a:tr h="377906"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764274"/>
                  </a:ext>
                </a:extLst>
              </a:tr>
              <a:tr h="377906"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81967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349490" y="4772813"/>
                <a:ext cx="1651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490" y="4772813"/>
                <a:ext cx="165110" cy="276999"/>
              </a:xfrm>
              <a:prstGeom prst="rect">
                <a:avLst/>
              </a:prstGeom>
              <a:blipFill rotWithShape="1">
                <a:blip r:embed="rId5"/>
                <a:stretch>
                  <a:fillRect l="-14286" r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2576925" y="5867400"/>
            <a:ext cx="151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filter / kernel</a:t>
            </a:r>
            <a:endParaRPr lang="en-GB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81000" y="5879068"/>
            <a:ext cx="151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image</a:t>
            </a:r>
            <a:endParaRPr lang="en-GB" b="1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81000" y="3505200"/>
            <a:ext cx="822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003757" y="4758436"/>
                <a:ext cx="410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757" y="4758436"/>
                <a:ext cx="410689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553200" y="4724400"/>
                <a:ext cx="410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0" y="4724400"/>
                <a:ext cx="410689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510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Processing – spatial filtering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9</a:t>
            </a:fld>
            <a:endParaRPr lang="en-IN"/>
          </a:p>
        </p:txBody>
      </p:sp>
      <p:pic>
        <p:nvPicPr>
          <p:cNvPr id="1026" name="Picture 2" descr="Seismic Analysis Code 5 — Course Notes for Data Analysis in Geophysics 1.0  documenta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66"/>
          <a:stretch/>
        </p:blipFill>
        <p:spPr bwMode="auto">
          <a:xfrm>
            <a:off x="624620" y="3721219"/>
            <a:ext cx="3264258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20" y="1232298"/>
            <a:ext cx="7419975" cy="2219325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974186" y="6187202"/>
            <a:ext cx="25651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000" dirty="0" smtClean="0"/>
              <a:t>Source: https</a:t>
            </a:r>
            <a:r>
              <a:rPr lang="en-IN" sz="1000" dirty="0"/>
              <a:t>://i.stack.imgur.com/nGZQ1.png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517819" y="3387964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1000" dirty="0" smtClean="0"/>
              <a:t>Source: https</a:t>
            </a:r>
            <a:r>
              <a:rPr lang="en-IN" sz="1000" dirty="0"/>
              <a:t>://miro.medium.com/max/779/1*sMQtFEhhraUEjEtrbMO1ag.png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42273" y="3907552"/>
            <a:ext cx="42554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CNN, in facts uses correlation operation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In CNN,  convolution term used instead of correlation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As the  kernel or filter to be learned from the data; performing convolution or correlation does not make the difference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2494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3717</TotalTime>
  <Words>747</Words>
  <Application>Microsoft Office PowerPoint</Application>
  <PresentationFormat>On-screen Show (4:3)</PresentationFormat>
  <Paragraphs>236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Amazon Ember</vt:lpstr>
      <vt:lpstr>Arial</vt:lpstr>
      <vt:lpstr>Bookman Old Style</vt:lpstr>
      <vt:lpstr>Calibri</vt:lpstr>
      <vt:lpstr>Calibri Light</vt:lpstr>
      <vt:lpstr>Cambria Math</vt:lpstr>
      <vt:lpstr>Wingdings</vt:lpstr>
      <vt:lpstr>Office Theme</vt:lpstr>
      <vt:lpstr>Convolutional Neural Network (CNN) </vt:lpstr>
      <vt:lpstr>IMAGE CLASSIFICAION with ANN</vt:lpstr>
      <vt:lpstr>IMAGE CLASSIFICAION with ANN</vt:lpstr>
      <vt:lpstr>Convolutional Neural Network (CNN)</vt:lpstr>
      <vt:lpstr>Convolution Neural Network</vt:lpstr>
      <vt:lpstr>CNN concept</vt:lpstr>
      <vt:lpstr>Image Processing</vt:lpstr>
      <vt:lpstr>Image Processing – spatial filtering</vt:lpstr>
      <vt:lpstr>Image Processing – spatial filtering</vt:lpstr>
      <vt:lpstr>Image Processing – spatial filtering</vt:lpstr>
      <vt:lpstr>Image Processing – spatial filtering</vt:lpstr>
      <vt:lpstr>Image Processing – spatial filtering</vt:lpstr>
      <vt:lpstr>PowerPoint Presentation</vt:lpstr>
      <vt:lpstr>Visual information processing in brain</vt:lpstr>
      <vt:lpstr>Vision</vt:lpstr>
      <vt:lpstr>Receptive field</vt:lpstr>
      <vt:lpstr>Receptive field</vt:lpstr>
      <vt:lpstr>Hierarchical visual information processing</vt:lpstr>
      <vt:lpstr>Hierarchical visual information processing</vt:lpstr>
      <vt:lpstr>Hierarchical visual information processing</vt:lpstr>
      <vt:lpstr>CNN concept</vt:lpstr>
      <vt:lpstr>CNN ARCHITECTURE</vt:lpstr>
      <vt:lpstr>CNN ARCHITECUTRE</vt:lpstr>
      <vt:lpstr>CONVOLUTION LAYER</vt:lpstr>
      <vt:lpstr>CONVOLUTION LAYER</vt:lpstr>
      <vt:lpstr>CONVOLUTION LAYER</vt:lpstr>
      <vt:lpstr>CONVOLUTION LAYER</vt:lpstr>
      <vt:lpstr>CONVOLUTION LAYER</vt:lpstr>
      <vt:lpstr>CONVOLUTION LAYER</vt:lpstr>
      <vt:lpstr>CONVOLUTION LAYER</vt:lpstr>
      <vt:lpstr>CONVOLUTION LAYER</vt:lpstr>
      <vt:lpstr>POOLING LAYER</vt:lpstr>
      <vt:lpstr>POOLING LAYER</vt:lpstr>
      <vt:lpstr>CONVOLUTION LAYER</vt:lpstr>
      <vt:lpstr>CNN vs ANN</vt:lpstr>
      <vt:lpstr>CNN vs ANN</vt:lpstr>
      <vt:lpstr>ANN block for classification</vt:lpstr>
      <vt:lpstr>CNN Learning</vt:lpstr>
      <vt:lpstr>CNN concept</vt:lpstr>
      <vt:lpstr>How CNN concept or Deep Learning works 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admin</cp:lastModifiedBy>
  <cp:revision>271</cp:revision>
  <dcterms:created xsi:type="dcterms:W3CDTF">2019-07-24T10:14:56Z</dcterms:created>
  <dcterms:modified xsi:type="dcterms:W3CDTF">2022-03-03T11:26:12Z</dcterms:modified>
</cp:coreProperties>
</file>